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</p:sldMasterIdLst>
  <p:notesMasterIdLst>
    <p:notesMasterId r:id="rId34"/>
  </p:notesMasterIdLst>
  <p:sldIdLst>
    <p:sldId id="261" r:id="rId2"/>
    <p:sldId id="384" r:id="rId3"/>
    <p:sldId id="348" r:id="rId4"/>
    <p:sldId id="350" r:id="rId5"/>
    <p:sldId id="351" r:id="rId6"/>
    <p:sldId id="352" r:id="rId7"/>
    <p:sldId id="354" r:id="rId8"/>
    <p:sldId id="356" r:id="rId9"/>
    <p:sldId id="357" r:id="rId10"/>
    <p:sldId id="358" r:id="rId11"/>
    <p:sldId id="320" r:id="rId12"/>
    <p:sldId id="360" r:id="rId13"/>
    <p:sldId id="361" r:id="rId14"/>
    <p:sldId id="362" r:id="rId15"/>
    <p:sldId id="363" r:id="rId16"/>
    <p:sldId id="364" r:id="rId17"/>
    <p:sldId id="365" r:id="rId18"/>
    <p:sldId id="367" r:id="rId19"/>
    <p:sldId id="368" r:id="rId20"/>
    <p:sldId id="369" r:id="rId21"/>
    <p:sldId id="370" r:id="rId22"/>
    <p:sldId id="371" r:id="rId23"/>
    <p:sldId id="372" r:id="rId24"/>
    <p:sldId id="374" r:id="rId25"/>
    <p:sldId id="375" r:id="rId26"/>
    <p:sldId id="376" r:id="rId27"/>
    <p:sldId id="377" r:id="rId28"/>
    <p:sldId id="378" r:id="rId29"/>
    <p:sldId id="380" r:id="rId30"/>
    <p:sldId id="381" r:id="rId31"/>
    <p:sldId id="385" r:id="rId32"/>
    <p:sldId id="309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9256" autoAdjust="0"/>
    <p:restoredTop sz="94660"/>
  </p:normalViewPr>
  <p:slideViewPr>
    <p:cSldViewPr snapToGrid="0">
      <p:cViewPr varScale="1">
        <p:scale>
          <a:sx n="69" d="100"/>
          <a:sy n="69" d="100"/>
        </p:scale>
        <p:origin x="52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94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EAB4E3-96D4-4F1A-9106-F512DB85D47E}" type="datetimeFigureOut">
              <a:rPr lang="en-MY" smtClean="0"/>
              <a:pPr/>
              <a:t>1/6/2018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2FFA47-8FD6-4FFF-AC7B-A992154BA9E1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02988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33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0439" y="1650738"/>
            <a:ext cx="7124370" cy="2219691"/>
          </a:xfrm>
        </p:spPr>
        <p:txBody>
          <a:bodyPr anchor="ctr">
            <a:normAutofit/>
          </a:bodyPr>
          <a:lstStyle>
            <a:lvl1pPr algn="l"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0439" y="4134238"/>
            <a:ext cx="712437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8B40F70A-AEDB-401F-9947-66F768172C17}" type="datetime1">
              <a:rPr lang="en-MY" smtClean="0"/>
              <a:pPr/>
              <a:t>1/6/2018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329EAAF7-05C4-4063-B450-AE7E7F991D4D}" type="slidenum">
              <a:rPr lang="en-MY" smtClean="0"/>
              <a:pPr/>
              <a:t>‹#›</a:t>
            </a:fld>
            <a:endParaRPr lang="en-MY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4809" y="405518"/>
            <a:ext cx="3921724" cy="6044927"/>
          </a:xfrm>
          <a:prstGeom prst="rect">
            <a:avLst/>
          </a:prstGeom>
          <a:scene3d>
            <a:camera prst="perspectiveLef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77404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7FCFB-77B0-4144-A1C9-0AD6F404A708}" type="datetime1">
              <a:rPr lang="en-MY" smtClean="0"/>
              <a:pPr/>
              <a:t>1/6/2018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6302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D00BE-3F5E-46FB-8C39-B07933BE2934}" type="datetime1">
              <a:rPr lang="en-MY" smtClean="0"/>
              <a:pPr/>
              <a:t>1/6/2018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3114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E8F7-19C1-4020-B841-F7AF8E740A98}" type="datetime1">
              <a:rPr lang="en-MY" smtClean="0"/>
              <a:pPr/>
              <a:t>1/6/2018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‹#›</a:t>
            </a:fld>
            <a:endParaRPr lang="en-MY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9126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A8B5-8603-465C-8B2B-A1DA71CEFBD5}" type="datetime1">
              <a:rPr lang="en-MY" smtClean="0"/>
              <a:pPr/>
              <a:t>1/6/2018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68437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5794744"/>
            <a:ext cx="12192000" cy="1063256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4755303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-34000"/>
            <a:ext cx="12192000" cy="1153573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4" name="Group 13"/>
          <p:cNvGrpSpPr/>
          <p:nvPr/>
        </p:nvGrpSpPr>
        <p:grpSpPr>
          <a:xfrm>
            <a:off x="0" y="1175742"/>
            <a:ext cx="12192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bg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bg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7"/>
          <a:stretch/>
        </p:blipFill>
        <p:spPr>
          <a:xfrm>
            <a:off x="7280949" y="1646490"/>
            <a:ext cx="4469051" cy="3485127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grpSp>
        <p:nvGrpSpPr>
          <p:cNvPr id="13" name="Group 12"/>
          <p:cNvGrpSpPr/>
          <p:nvPr/>
        </p:nvGrpSpPr>
        <p:grpSpPr>
          <a:xfrm rot="10800000">
            <a:off x="0" y="5665489"/>
            <a:ext cx="12192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bg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bg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/>
          <p:cNvSpPr/>
          <p:nvPr/>
        </p:nvSpPr>
        <p:spPr>
          <a:xfrm>
            <a:off x="0" y="5794744"/>
            <a:ext cx="12192000" cy="1063256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20" name="Group 19"/>
          <p:cNvGrpSpPr/>
          <p:nvPr/>
        </p:nvGrpSpPr>
        <p:grpSpPr>
          <a:xfrm rot="10800000">
            <a:off x="0" y="5665489"/>
            <a:ext cx="12192000" cy="63125"/>
            <a:chOff x="507492" y="1501519"/>
            <a:chExt cx="8129016" cy="63125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bg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bg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45466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rgbClr val="00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  <a:solidFill>
            <a:schemeClr val="bg2">
              <a:lumMod val="40000"/>
              <a:lumOff val="60000"/>
            </a:schemeClr>
          </a:solidFill>
        </p:grpSpPr>
        <p:grpSp>
          <p:nvGrpSpPr>
            <p:cNvPr id="9" name="Group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  <a:grpFill/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grpFill/>
              <a:ln w="38100" cap="flat">
                <a:solidFill>
                  <a:schemeClr val="bg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grpFill/>
              <a:ln w="12700" cap="flat">
                <a:solidFill>
                  <a:schemeClr val="bg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  <a:grpFill/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grpFill/>
              <a:ln w="38100" cap="flat">
                <a:solidFill>
                  <a:schemeClr val="bg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grpFill/>
              <a:ln w="12700" cap="flat">
                <a:solidFill>
                  <a:schemeClr val="bg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5ADF3-1DE0-4C75-B3C3-6065E0A812A5}" type="datetime1">
              <a:rPr lang="en-MY" smtClean="0"/>
              <a:pPr/>
              <a:t>1/6/2018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24792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BA37C-10B6-4478-B1A0-F730A8CF9796}" type="datetime1">
              <a:rPr lang="en-MY" smtClean="0"/>
              <a:pPr/>
              <a:t>1/6/2018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5805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A1249-6FF3-4C4B-A454-6084A856C79B}" type="datetime1">
              <a:rPr lang="en-MY" smtClean="0"/>
              <a:pPr/>
              <a:t>1/6/2018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11830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F7200-7728-4779-A644-E24EEC5F5F16}" type="datetime1">
              <a:rPr lang="en-MY" smtClean="0"/>
              <a:pPr/>
              <a:t>1/6/2018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4428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D046E-856E-42B4-A8A8-B5EBD8A7C74A}" type="datetime1">
              <a:rPr lang="en-MY" smtClean="0"/>
              <a:pPr/>
              <a:t>1/6/2018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2294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A99B0-FBA6-4E5E-874D-E26F7B6C7875}" type="datetime1">
              <a:rPr lang="en-MY" smtClean="0"/>
              <a:pPr/>
              <a:t>1/6/2018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95273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6172200"/>
            <a:ext cx="12192000" cy="760936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 userDrawn="1"/>
        </p:nvSpPr>
        <p:spPr>
          <a:xfrm>
            <a:off x="0" y="-34000"/>
            <a:ext cx="12192000" cy="1337603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 baseline="0">
                <a:solidFill>
                  <a:schemeClr val="bg1"/>
                </a:solidFill>
              </a:defRPr>
            </a:lvl1pPr>
          </a:lstStyle>
          <a:p>
            <a:fld id="{E9A381D3-DB4B-4E27-A77F-8FB89483FBD6}" type="datetime1">
              <a:rPr lang="en-MY" smtClean="0"/>
              <a:pPr/>
              <a:t>1/6/2018</a:t>
            </a:fld>
            <a:endParaRPr lang="en-MY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 baseline="0">
                <a:solidFill>
                  <a:schemeClr val="bg1"/>
                </a:solidFill>
              </a:defRPr>
            </a:lvl1pPr>
          </a:lstStyle>
          <a:p>
            <a:endParaRPr lang="en-MY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329EAAF7-05C4-4063-B450-AE7E7F991D4D}" type="slidenum">
              <a:rPr lang="en-MY" smtClean="0"/>
              <a:pPr/>
              <a:t>‹#›</a:t>
            </a:fld>
            <a:endParaRPr lang="en-MY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1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34000"/>
            <a:ext cx="1245937" cy="163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82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D3E3E-4555-9749-9AD6-C6C699FCFB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439" y="1111348"/>
            <a:ext cx="7124370" cy="275908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Training module CPG management of Glaucoma - </a:t>
            </a:r>
            <a:br>
              <a:rPr lang="en-US" b="1" dirty="0"/>
            </a:br>
            <a:r>
              <a:rPr lang="en-US" b="1" dirty="0"/>
              <a:t>LASER &amp; SURGICAL Treatment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C703B7-219C-1540-B32E-8351D7CE9FD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Associate Professor Dr. </a:t>
            </a:r>
            <a:r>
              <a:rPr lang="en-US" sz="2800" b="1" dirty="0" err="1"/>
              <a:t>Azhany</a:t>
            </a:r>
            <a:r>
              <a:rPr lang="en-US" sz="2800" b="1" dirty="0"/>
              <a:t> </a:t>
            </a:r>
            <a:r>
              <a:rPr lang="en-US" sz="2800" b="1" dirty="0" err="1"/>
              <a:t>Yaakub</a:t>
            </a:r>
            <a:endParaRPr lang="en-US" sz="2800" b="1" dirty="0"/>
          </a:p>
          <a:p>
            <a:r>
              <a:rPr lang="en-US" sz="2000" dirty="0"/>
              <a:t>Senior Lecturer &amp; Ophthalmologist</a:t>
            </a:r>
          </a:p>
          <a:p>
            <a:r>
              <a:rPr lang="en-US" sz="2000" dirty="0" err="1"/>
              <a:t>Universiti</a:t>
            </a:r>
            <a:r>
              <a:rPr lang="en-US" sz="2000" dirty="0"/>
              <a:t> </a:t>
            </a:r>
            <a:r>
              <a:rPr lang="en-US" sz="2000" dirty="0" err="1"/>
              <a:t>Sains</a:t>
            </a:r>
            <a:r>
              <a:rPr lang="en-US" sz="2000" dirty="0"/>
              <a:t> Malaysia, Kelantan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9AC0AC-312E-47C1-BEAF-3CA0E948C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42060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A3BFC-D10A-4CFF-90AA-8FD854FCB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Laser Iridotomy</a:t>
            </a:r>
            <a:r>
              <a:rPr lang="en-MY" sz="2000" b="1" dirty="0"/>
              <a:t>-2</a:t>
            </a:r>
            <a:endParaRPr lang="en-MY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69086-B7CB-4799-819F-08A1C81E3E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MY" sz="2800" dirty="0"/>
              <a:t>Indications for laser iridotomy in angle closure disease are:</a:t>
            </a:r>
            <a:r>
              <a:rPr lang="en-MY" sz="2800" baseline="30000" dirty="0"/>
              <a:t>64</a:t>
            </a:r>
          </a:p>
          <a:p>
            <a:pPr marL="633413" indent="-366713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/>
              <a:t>PAC </a:t>
            </a:r>
          </a:p>
          <a:p>
            <a:pPr marL="633413" indent="-366713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/>
              <a:t>PACG </a:t>
            </a:r>
          </a:p>
          <a:p>
            <a:pPr marL="633413" indent="-366713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/>
              <a:t>PACS:</a:t>
            </a:r>
          </a:p>
          <a:p>
            <a:pPr marL="984250" indent="-350838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MY" dirty="0"/>
              <a:t>absolute indication: PAC in the fellow eye</a:t>
            </a:r>
          </a:p>
          <a:p>
            <a:pPr marL="984250" indent="-350838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MY" dirty="0"/>
              <a:t>relative indications: </a:t>
            </a:r>
          </a:p>
          <a:p>
            <a:pPr marL="1441450" lvl="1" indent="-350838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MY" sz="1800" dirty="0"/>
              <a:t>need for repeated dilated examination</a:t>
            </a:r>
          </a:p>
          <a:p>
            <a:pPr marL="1441450" lvl="1" indent="-350838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MY" sz="1800" dirty="0"/>
              <a:t>poor access to regular ophthalmic care</a:t>
            </a:r>
          </a:p>
          <a:p>
            <a:pPr marL="1441450" lvl="1" indent="-350838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MY" sz="1800" dirty="0"/>
              <a:t>confirmed family history of PACG</a:t>
            </a:r>
          </a:p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B65A09-8AEA-4625-B154-7EA1FB718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10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2467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04899" y="1600200"/>
            <a:ext cx="10194471" cy="4523509"/>
          </a:xfrm>
        </p:spPr>
        <p:txBody>
          <a:bodyPr/>
          <a:lstStyle/>
          <a:p>
            <a:r>
              <a:rPr lang="en-MY" sz="2800" dirty="0"/>
              <a:t>Complications of laser </a:t>
            </a:r>
            <a:r>
              <a:rPr lang="en-MY" sz="2800" dirty="0" err="1"/>
              <a:t>iridotomy</a:t>
            </a:r>
            <a:r>
              <a:rPr lang="en-MY" sz="2800" dirty="0"/>
              <a:t> includes: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en-MY" sz="2800" dirty="0"/>
              <a:t>IOP spikes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en-MY" sz="2800" dirty="0"/>
              <a:t>temporary blurring of vision  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en-MY" sz="2800" dirty="0"/>
              <a:t>corneal burn</a:t>
            </a: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86D6084-4414-49EF-8A71-76A0E0AE5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Laser Iridotomy</a:t>
            </a:r>
            <a:r>
              <a:rPr lang="en-MY" sz="2000" b="1" dirty="0"/>
              <a:t>-3</a:t>
            </a:r>
          </a:p>
        </p:txBody>
      </p:sp>
    </p:spTree>
    <p:extLst>
      <p:ext uri="{BB962C8B-B14F-4D97-AF65-F5344CB8AC3E}">
        <p14:creationId xmlns:p14="http://schemas.microsoft.com/office/powerpoint/2010/main" val="4236868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25276-1C68-4B30-A76A-D47FFB1AE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Argon Laser Peripheral </a:t>
            </a:r>
            <a:r>
              <a:rPr lang="en-MY" b="1" dirty="0" err="1"/>
              <a:t>Iridoplasty</a:t>
            </a: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312595-667E-41F3-9730-67F4DFCB9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12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57974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CF0F1-E646-468B-AFD0-32F69973F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Argon Laser Peripheral </a:t>
            </a:r>
            <a:r>
              <a:rPr lang="en-MY" b="1" dirty="0" err="1"/>
              <a:t>Iridoplasty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5D8CF0-DF50-4434-9620-EEFC2AB98C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sz="2800" dirty="0"/>
              <a:t>Non-invasive procedure</a:t>
            </a:r>
          </a:p>
          <a:p>
            <a:endParaRPr lang="en-MY" dirty="0"/>
          </a:p>
          <a:p>
            <a:r>
              <a:rPr lang="en-MY" sz="2800" dirty="0"/>
              <a:t>It contracts the peripheral iris which results in widening of the anterior chamber angle &amp; re-opens the appositionally closed segments.</a:t>
            </a:r>
          </a:p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DCEC45-21B3-4580-8E55-ABCE0FEB9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13</a:t>
            </a:fld>
            <a:endParaRPr lang="en-MY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ECC2C32C-43C4-40EA-885C-9F04B4A23F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205" y="3675184"/>
            <a:ext cx="5257800" cy="2499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532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60990-71D6-45DB-AADD-0157DA792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Argon Laser Peripheral Iridoplasty</a:t>
            </a:r>
            <a:r>
              <a:rPr lang="en-MY" sz="2000" b="1" dirty="0"/>
              <a:t>-2</a:t>
            </a:r>
            <a:endParaRPr lang="en-MY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BC87B4-B445-4B66-A963-C699B8409E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Indications for ALPI in angle closure disease are as follows:</a:t>
            </a:r>
            <a:r>
              <a:rPr lang="en-US" sz="2800" baseline="30000" dirty="0"/>
              <a:t>64</a:t>
            </a:r>
          </a:p>
          <a:p>
            <a:pPr marL="534988" indent="-352425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initial treatment in acute angle closure attack</a:t>
            </a:r>
          </a:p>
          <a:p>
            <a:pPr marL="534988" indent="-352425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adjunctive measure when failed medical therapy </a:t>
            </a:r>
          </a:p>
          <a:p>
            <a:pPr marL="534988" indent="-352425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persistent </a:t>
            </a:r>
            <a:r>
              <a:rPr lang="en-US" sz="2400" dirty="0" err="1"/>
              <a:t>occludable</a:t>
            </a:r>
            <a:r>
              <a:rPr lang="en-US" sz="2400" dirty="0"/>
              <a:t> angle following laser iridotomy </a:t>
            </a:r>
          </a:p>
          <a:p>
            <a:pPr marL="534988" indent="-352425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facilitate access to TM for laser trabeculoplasty</a:t>
            </a:r>
          </a:p>
          <a:p>
            <a:pPr marL="534988" indent="-352425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an adjunct to </a:t>
            </a:r>
            <a:r>
              <a:rPr lang="en-US" sz="2400" dirty="0" err="1"/>
              <a:t>goniosynechialysis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  <a:p>
            <a:r>
              <a:rPr lang="en-US" sz="2800" dirty="0"/>
              <a:t>ALPI is contraindicated in area with PAS</a:t>
            </a:r>
          </a:p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1C9407-30BF-499C-8B9D-D95C70BAE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14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9407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18BA8-8900-4DD4-8B31-1B871FF6B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Cyclophotocoagulation</a:t>
            </a: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1008E7-7C7D-4E6D-82E9-9432081F3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15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8387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8183B-4134-45F6-9C70-6144CFD8A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Cyclophotocoagulation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A5CBD1-D2EC-4AA2-BFA4-EEEE15EA6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00" y="1600200"/>
            <a:ext cx="9959094" cy="4572000"/>
          </a:xfrm>
        </p:spPr>
        <p:txBody>
          <a:bodyPr/>
          <a:lstStyle/>
          <a:p>
            <a:r>
              <a:rPr lang="en-US" sz="2800" dirty="0"/>
              <a:t>This procedure reduces aqueous production by the ciliary epithelium.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May be performed </a:t>
            </a:r>
            <a:r>
              <a:rPr lang="en-US" sz="2800" dirty="0" err="1"/>
              <a:t>transcleral</a:t>
            </a:r>
            <a:r>
              <a:rPr lang="en-US" sz="2800" dirty="0"/>
              <a:t> or endoscopically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Indications:</a:t>
            </a:r>
            <a:r>
              <a:rPr lang="en-US" sz="2800" baseline="30000" dirty="0"/>
              <a:t>64</a:t>
            </a:r>
            <a:endParaRPr lang="en-US" sz="2800" baseline="30000" dirty="0">
              <a:solidFill>
                <a:srgbClr val="FF0000"/>
              </a:solidFill>
            </a:endParaRPr>
          </a:p>
          <a:p>
            <a:pPr marL="633413" indent="-366713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400" dirty="0"/>
              <a:t>Painful blind eyes or eyes with poor vision</a:t>
            </a:r>
          </a:p>
          <a:p>
            <a:pPr marL="633413" indent="-366713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400" dirty="0"/>
              <a:t>Sighted eyes when the benefits outweigh the risks for incisional surgery</a:t>
            </a:r>
          </a:p>
          <a:p>
            <a:pPr marL="633413" indent="-366713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400" dirty="0"/>
              <a:t>Failed multiple filtering surgeries</a:t>
            </a:r>
          </a:p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037E77-7DC0-4834-BEFF-9CF89DC8C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16</a:t>
            </a:fld>
            <a:endParaRPr lang="en-MY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DBB2FF27-98F6-429F-9A60-0CD60FE0F8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314" y="4665735"/>
            <a:ext cx="4297680" cy="1600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6149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3486C-314C-4145-9DE7-CA7BC37F0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Cyclophotocoagulation</a:t>
            </a:r>
            <a:r>
              <a:rPr lang="en-MY" sz="2000" b="1" dirty="0"/>
              <a:t>-2</a:t>
            </a:r>
            <a:endParaRPr lang="en-MY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35B2C-91B7-40A9-AF80-FA2DC705B8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MY" sz="2800" dirty="0"/>
              <a:t>Possible complications include:</a:t>
            </a:r>
            <a:r>
              <a:rPr lang="en-US" sz="2800" baseline="30000" dirty="0"/>
              <a:t>64</a:t>
            </a:r>
            <a:endParaRPr lang="en-MY" sz="2800" baseline="30000" dirty="0"/>
          </a:p>
          <a:p>
            <a:pPr marL="534988" indent="-352425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/>
              <a:t>pain</a:t>
            </a:r>
          </a:p>
          <a:p>
            <a:pPr marL="534988" indent="-352425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/>
              <a:t>persistent inflammation</a:t>
            </a:r>
          </a:p>
          <a:p>
            <a:pPr marL="534988" indent="-352425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/>
              <a:t>loss of VA</a:t>
            </a:r>
          </a:p>
          <a:p>
            <a:pPr marL="534988" indent="-352425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/>
              <a:t>hypotony &amp; phthisis</a:t>
            </a:r>
          </a:p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FE429A-3AEA-4794-A245-09A7E2E79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17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97021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E5C2E-5CCB-4B4C-AEF3-7C0C96882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SURGICAL TREATMENT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592A91-B227-4D44-90FA-4FF7F39AE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18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8585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67883-1DE6-467A-9D79-B2784700E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Surgical Treatment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F5A16D-7446-4D4E-AAF6-EA94B947E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1044" y="1615041"/>
            <a:ext cx="9662443" cy="45720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2800" dirty="0"/>
              <a:t>Surgical treatment include:</a:t>
            </a:r>
          </a:p>
          <a:p>
            <a:pPr lvl="1" indent="-422275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 err="1"/>
              <a:t>Trabeculectomy</a:t>
            </a:r>
            <a:endParaRPr lang="en-MY" sz="2400" dirty="0"/>
          </a:p>
          <a:p>
            <a:pPr lvl="1" indent="-422275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/>
              <a:t>Glaucoma Drainage Devices </a:t>
            </a:r>
          </a:p>
          <a:p>
            <a:pPr lvl="1" indent="-422275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/>
              <a:t>Lens extraction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None/>
            </a:pPr>
            <a:endParaRPr lang="en-MY" sz="2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2800" dirty="0"/>
              <a:t>Indications:</a:t>
            </a:r>
            <a:r>
              <a:rPr lang="en-MY" sz="2800" baseline="30000" dirty="0"/>
              <a:t>22</a:t>
            </a:r>
          </a:p>
          <a:p>
            <a:pPr marL="534988" indent="-352425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/>
              <a:t>Failed medical therapy</a:t>
            </a:r>
          </a:p>
          <a:p>
            <a:pPr marL="534988" indent="-352425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/>
              <a:t>Intolerance or non-compliance to medical therapy</a:t>
            </a:r>
          </a:p>
          <a:p>
            <a:pPr marL="534988" indent="-352425">
              <a:lnSpc>
                <a:spcPct val="100000"/>
              </a:lnSpc>
              <a:spcBef>
                <a:spcPts val="0"/>
              </a:spcBef>
              <a:buNone/>
            </a:pPr>
            <a:endParaRPr lang="en-MY" dirty="0"/>
          </a:p>
          <a:p>
            <a:pPr>
              <a:buNone/>
            </a:pPr>
            <a:r>
              <a:rPr lang="en-MY" sz="1400" dirty="0"/>
              <a:t>22. Ministry of Health Malaysia. Management of Primary Open Angle Glaucoma. </a:t>
            </a:r>
            <a:r>
              <a:rPr lang="en-MY" sz="1400" dirty="0" err="1"/>
              <a:t>Putrajaya</a:t>
            </a:r>
            <a:r>
              <a:rPr lang="en-MY" sz="1400" dirty="0"/>
              <a:t>: </a:t>
            </a:r>
            <a:r>
              <a:rPr lang="en-MY" sz="1400" dirty="0" err="1"/>
              <a:t>MoH</a:t>
            </a:r>
            <a:r>
              <a:rPr lang="en-MY" sz="1400" dirty="0"/>
              <a:t>; 2008</a:t>
            </a:r>
          </a:p>
          <a:p>
            <a:pPr>
              <a:buNone/>
            </a:pP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C4C036-4CCC-48E9-9EA8-922687BDC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19</a:t>
            </a:fld>
            <a:endParaRPr lang="en-MY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EA5B3293-2DD0-4695-BE4A-5A02FB0A6A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2103" y="366031"/>
            <a:ext cx="4414611" cy="2136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537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305D6-8736-4D55-B845-84CCCD052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DF9B18-02E4-46D6-9A59-BF2008D3A1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00" y="1600199"/>
            <a:ext cx="9982200" cy="4578927"/>
          </a:xfrm>
        </p:spPr>
        <p:txBody>
          <a:bodyPr>
            <a:normAutofit/>
          </a:bodyPr>
          <a:lstStyle/>
          <a:p>
            <a:r>
              <a:rPr lang="en-MY" sz="2800" dirty="0"/>
              <a:t>To learn on: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en-MY" sz="2400" dirty="0"/>
              <a:t>Options of laser treatment &amp; its indications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en-MY" sz="2400" dirty="0"/>
              <a:t>Options of surgical treatments &amp; its indications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093216-2115-4884-AD77-EF9C60944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36835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5F24E-572B-4F0D-95BE-FA1A31719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Trabeculectomy</a:t>
            </a: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EF9089-96C4-408D-A8C3-EBD90B6AE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20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943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42443-03D6-4324-B561-5A3D27968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Trabeculectomy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BB2CA9-4473-415A-B461-1F8BF9F67B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00" y="1567543"/>
            <a:ext cx="10390415" cy="459773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2800" dirty="0"/>
              <a:t>Primary surgery of choice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en-MY" baseline="30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2800" dirty="0"/>
              <a:t>Failure of trabeculectomy mainly due to fibrosis.  </a:t>
            </a:r>
          </a:p>
          <a:p>
            <a:pPr marL="623888" lvl="1" indent="-360363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/>
              <a:t>Antimetabolites such MMC &amp; 5-FU are used to improve the success rate, especially high risk cases.</a:t>
            </a:r>
            <a:r>
              <a:rPr lang="en-MY" sz="2400" baseline="30000" dirty="0"/>
              <a:t>22</a:t>
            </a:r>
          </a:p>
          <a:p>
            <a:pPr marL="623888" lvl="1" indent="-360363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 err="1"/>
              <a:t>Intraoperative</a:t>
            </a:r>
            <a:r>
              <a:rPr lang="en-MY" sz="2400" dirty="0"/>
              <a:t> MMC reduces the risk of surgical failure in primary </a:t>
            </a:r>
            <a:r>
              <a:rPr lang="en-MY" sz="2400" dirty="0" err="1"/>
              <a:t>trabeculectomy</a:t>
            </a:r>
            <a:r>
              <a:rPr lang="en-MY" sz="2400" dirty="0"/>
              <a:t> (RR=0.29, 95% CI 0.16 to 0.53).</a:t>
            </a:r>
            <a:r>
              <a:rPr lang="en-MY" sz="2400" baseline="30000" dirty="0"/>
              <a:t>77</a:t>
            </a:r>
          </a:p>
          <a:p>
            <a:pPr marL="623888" lvl="1" indent="-360363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/>
              <a:t>However, the use of antimetabolites may increase complications e.g. bleb leaks, hypotony, late-onset </a:t>
            </a:r>
            <a:r>
              <a:rPr lang="en-MY" sz="2400" dirty="0" err="1"/>
              <a:t>blebitis</a:t>
            </a:r>
            <a:r>
              <a:rPr lang="en-MY" sz="2400" dirty="0"/>
              <a:t> &amp; endophthalmitis</a:t>
            </a:r>
            <a:r>
              <a:rPr lang="en-MY" sz="2400" baseline="30000" dirty="0"/>
              <a:t>.22.</a:t>
            </a:r>
          </a:p>
          <a:p>
            <a:pPr marL="263525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MY" sz="2000" dirty="0"/>
          </a:p>
          <a:p>
            <a:pPr marL="263525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MY" sz="2000" dirty="0"/>
          </a:p>
          <a:p>
            <a:pPr marL="263525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dirty="0"/>
              <a:t>77. Wilkins M, et al. Cochrane Database </a:t>
            </a:r>
            <a:r>
              <a:rPr lang="en-MY" dirty="0" err="1"/>
              <a:t>Syst</a:t>
            </a:r>
            <a:r>
              <a:rPr lang="en-MY" dirty="0"/>
              <a:t> Rev. 2005;(4):CD002897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None/>
            </a:pPr>
            <a:endParaRPr lang="en-MY" sz="2800" baseline="30000" dirty="0"/>
          </a:p>
          <a:p>
            <a:pPr lvl="1"/>
            <a:endParaRPr lang="en-MY" sz="2800" baseline="30000" dirty="0"/>
          </a:p>
          <a:p>
            <a:pPr lvl="1"/>
            <a:endParaRPr lang="en-MY" sz="2800" baseline="30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3C8446-638E-4186-8CBA-BFF4A856F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21</a:t>
            </a:fld>
            <a:endParaRPr lang="en-MY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59DF636-912D-4151-AA8C-45B9ED9D35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4" t="12128" r="12462" b="19779"/>
          <a:stretch/>
        </p:blipFill>
        <p:spPr bwMode="auto">
          <a:xfrm>
            <a:off x="9256782" y="56906"/>
            <a:ext cx="2862748" cy="2110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543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C6A57-B377-4921-A67B-B006A105D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LENS EXTRACTION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DC9F10-E26E-4856-9DE4-F8788C948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22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0896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6BA84-3BEE-46FF-AC97-709CD1269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Lens Extraction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AA7A0-114A-429F-9AB3-56B2F19886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899" y="1600200"/>
            <a:ext cx="10357757" cy="4578928"/>
          </a:xfrm>
        </p:spPr>
        <p:txBody>
          <a:bodyPr>
            <a:normAutofit/>
          </a:bodyPr>
          <a:lstStyle/>
          <a:p>
            <a:r>
              <a:rPr lang="en-MY" sz="2800" dirty="0"/>
              <a:t>In PAC &amp; PACG, early lens extraction is beneficial. </a:t>
            </a:r>
          </a:p>
          <a:p>
            <a:r>
              <a:rPr lang="en-MY" sz="2800" dirty="0"/>
              <a:t>EAGLE Study reported:</a:t>
            </a:r>
            <a:r>
              <a:rPr lang="en-MY" sz="2800" baseline="30000" dirty="0"/>
              <a:t>78</a:t>
            </a:r>
            <a:endParaRPr lang="en-MY" sz="2800" dirty="0"/>
          </a:p>
          <a:p>
            <a:pPr marL="623888" lvl="1" indent="-360363">
              <a:buFont typeface="Wingdings" panose="05000000000000000000" pitchFamily="2" charset="2"/>
              <a:buChar char="Ø"/>
            </a:pPr>
            <a:r>
              <a:rPr lang="en-MY" sz="2400" dirty="0"/>
              <a:t>Clear lens extraction had beneficial effect in PAC &amp; PACG with IOP &gt;30 mmHg in terms of QoL (p=0.005) &amp; IOP control (p=0.04) compared with standard laser PI. </a:t>
            </a:r>
          </a:p>
          <a:p>
            <a:pPr marL="263525" lvl="1" indent="-263525"/>
            <a:r>
              <a:rPr lang="en-MY" sz="2400" dirty="0"/>
              <a:t>This procedure should only be performed by an experienced surgeon to minimise complication. </a:t>
            </a:r>
          </a:p>
          <a:p>
            <a:pPr lvl="1"/>
            <a:endParaRPr lang="en-MY" sz="2000" dirty="0"/>
          </a:p>
          <a:p>
            <a:pPr lvl="1"/>
            <a:endParaRPr lang="en-MY" sz="2000" dirty="0"/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600" dirty="0"/>
              <a:t> 78. </a:t>
            </a:r>
            <a:r>
              <a:rPr lang="en-MY" sz="1600" dirty="0" err="1"/>
              <a:t>Azuara</a:t>
            </a:r>
            <a:r>
              <a:rPr lang="en-MY" sz="1600" dirty="0"/>
              <a:t>-Blanco A, et al. Lancet. 2016;388(10052):1389-1397</a:t>
            </a:r>
          </a:p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D54F07-D8B5-4BBB-A14F-8BF7F2BA2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23</a:t>
            </a:fld>
            <a:endParaRPr lang="en-MY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9EDFC1F7-C161-4F5E-AB40-5B2871BF4B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9095" y="179834"/>
            <a:ext cx="1639693" cy="1290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3680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BC36B-D99F-482E-A643-90BC1E189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Combined trabeculectomy </a:t>
            </a:r>
            <a:br>
              <a:rPr lang="en-MY" b="1" dirty="0"/>
            </a:br>
            <a:r>
              <a:rPr lang="en-MY" b="1" dirty="0"/>
              <a:t>&amp; lens extraction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E1F95D-15C8-487A-BEA1-7D5B39B1B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24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1655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147AD-3022-4B36-A1DF-7AED51348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Combined Trabeculectomy &amp; Lens Extraction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7FA09F-564F-46BE-B953-0AE3B19CDE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00" y="1517070"/>
            <a:ext cx="10283536" cy="4756151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MY" sz="5100" dirty="0"/>
              <a:t>In PACG with co-existing cataract:</a:t>
            </a:r>
            <a:r>
              <a:rPr lang="en-MY" sz="5100" baseline="30000" dirty="0"/>
              <a:t>80</a:t>
            </a:r>
            <a:endParaRPr lang="en-MY" sz="5100" dirty="0"/>
          </a:p>
          <a:p>
            <a:pPr lvl="1" indent="-422275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4400" dirty="0"/>
              <a:t>In medically-controlled cases, there are no significant differences in mean IOP between phacoemulsification alone &amp; combined </a:t>
            </a:r>
            <a:r>
              <a:rPr lang="en-MY" sz="4400" dirty="0" err="1"/>
              <a:t>phacotrabeculectomy</a:t>
            </a:r>
            <a:r>
              <a:rPr lang="en-MY" sz="4400" dirty="0"/>
              <a:t> with MMC.</a:t>
            </a:r>
          </a:p>
          <a:p>
            <a:pPr lvl="1" indent="-422275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4400" dirty="0"/>
              <a:t>In medically-uncontrolled cases, combined </a:t>
            </a:r>
            <a:r>
              <a:rPr lang="en-MY" sz="4400" dirty="0" err="1"/>
              <a:t>phacotrabeculectomy</a:t>
            </a:r>
            <a:r>
              <a:rPr lang="en-MY" sz="4400" dirty="0"/>
              <a:t> with adjunctive MMC resulted in significantly lower mean IOP than phacoemulsification alone.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MY" sz="5100" dirty="0"/>
              <a:t>However, combined surgery is associated with higher post-operative complications (p&lt;0.001) &amp; possible progression of optic neuropathy (p=0.03).</a:t>
            </a:r>
            <a:r>
              <a:rPr lang="en-MY" sz="5100" baseline="30000" dirty="0"/>
              <a:t>80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endParaRPr lang="en-MY" sz="2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MY" sz="2900" dirty="0"/>
              <a:t>79. </a:t>
            </a:r>
            <a:r>
              <a:rPr lang="en-MY" sz="2900" dirty="0" err="1"/>
              <a:t>Tham</a:t>
            </a:r>
            <a:r>
              <a:rPr lang="en-MY" sz="2900" dirty="0"/>
              <a:t> CC, et al. Ophthalmology. 2008;115(12):2167-2173.e2162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MY" sz="2900" dirty="0"/>
              <a:t>80. </a:t>
            </a:r>
            <a:r>
              <a:rPr lang="en-MY" sz="2900" dirty="0" err="1"/>
              <a:t>Tham</a:t>
            </a:r>
            <a:r>
              <a:rPr lang="en-MY" sz="2900" dirty="0"/>
              <a:t> CC, et al. Ophthalmology. 2009;116(4):725-731, 731.e721-723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DCD54F-A366-4F3C-A763-2F3479F47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25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56487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147AD-3022-4B36-A1DF-7AED51348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Combined Trabeculectomy &amp; Lens Extraction</a:t>
            </a:r>
            <a:r>
              <a:rPr lang="en-MY" sz="2000" b="1" dirty="0"/>
              <a:t>-2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7FA09F-564F-46BE-B953-0AE3B19CDE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2800" dirty="0"/>
              <a:t>In glaucoma patients who require cataract &amp; filtering surgery, performing cataract surgery after trabeculectomy significantly increases the rates of bleb failure.</a:t>
            </a:r>
            <a:r>
              <a:rPr lang="en-MY" sz="2800" baseline="30000" dirty="0"/>
              <a:t>64</a:t>
            </a:r>
            <a:r>
              <a:rPr lang="en-MY" sz="2800" dirty="0"/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MY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2800" dirty="0"/>
              <a:t>However, the risk of failure is reduced if lens extraction is performed &gt;6 months post-trabeculectomy.</a:t>
            </a:r>
            <a:r>
              <a:rPr lang="en-MY" sz="2800" baseline="30000" dirty="0"/>
              <a:t>64</a:t>
            </a:r>
          </a:p>
          <a:p>
            <a:endParaRPr lang="en-MY" baseline="30000" dirty="0"/>
          </a:p>
          <a:p>
            <a:pPr marL="0" indent="0">
              <a:buNone/>
            </a:pP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DCD54F-A366-4F3C-A763-2F3479F47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26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269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A8C0B-7F36-4DDE-A318-F606DA81E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Glaucoma drainage devices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8AEE8B-01CE-49C9-AF04-43B03EA3C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27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4001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6ED58-23A3-415E-926B-4A4C92A5C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Glaucoma Drainage Devices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460A5C-7215-4A7A-BCFF-8112BD8F80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2800" dirty="0"/>
              <a:t>Reserved for patients with high risk of failure from augmented trabeculectomy</a:t>
            </a:r>
            <a:r>
              <a:rPr lang="en-MY" sz="2800" baseline="30000" dirty="0"/>
              <a:t>22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MY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2800" dirty="0"/>
              <a:t>This includes eyes with previous failed filtering surgery, severe </a:t>
            </a:r>
            <a:r>
              <a:rPr lang="en-MY" sz="2800" dirty="0" err="1"/>
              <a:t>conjunctival</a:t>
            </a:r>
            <a:r>
              <a:rPr lang="en-MY" sz="2800" dirty="0"/>
              <a:t> or ocular surface diseases, active </a:t>
            </a:r>
            <a:r>
              <a:rPr lang="en-MY" sz="2800" dirty="0" err="1"/>
              <a:t>neovascular</a:t>
            </a:r>
            <a:r>
              <a:rPr lang="en-MY" sz="2800" dirty="0"/>
              <a:t> diseases, paediatric </a:t>
            </a:r>
            <a:r>
              <a:rPr lang="en-MY" sz="2800" dirty="0" err="1"/>
              <a:t>glaucomas</a:t>
            </a:r>
            <a:r>
              <a:rPr lang="en-MY" sz="2800" dirty="0"/>
              <a:t> or excessive </a:t>
            </a:r>
            <a:r>
              <a:rPr lang="en-MY" sz="2800" dirty="0" err="1"/>
              <a:t>conjunctival</a:t>
            </a:r>
            <a:r>
              <a:rPr lang="en-MY" sz="2800" dirty="0"/>
              <a:t> scarring.</a:t>
            </a:r>
            <a:r>
              <a:rPr lang="en-MY" sz="2800" baseline="30000" dirty="0"/>
              <a:t>22</a:t>
            </a:r>
          </a:p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7EDA36-3BA2-4BB4-BB3F-E8C99F78C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28</a:t>
            </a:fld>
            <a:endParaRPr lang="en-MY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BC7992C6-0457-4CF8-B06B-CB800071F7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764" y="4274313"/>
            <a:ext cx="2864920" cy="1869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8985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FA349-276D-47E2-A0BD-3765782A8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MY" b="1" dirty="0"/>
              <a:t>non-penetrating glaucoma surgery &amp; minimally invasive glaucoma surgery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D1763A-15A5-40CA-9E15-D8131B9CD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29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6209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E41B6-03E8-4742-B439-BF19DD147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Laser Treatment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BB62F1-AB7F-4433-ADEC-5EBC08960889}"/>
              </a:ext>
            </a:extLst>
          </p:cNvPr>
          <p:cNvSpPr>
            <a:spLocks noGrp="1"/>
          </p:cNvSpPr>
          <p:nvPr>
            <p:ph idx="1"/>
          </p:nvPr>
        </p:nvSpPr>
        <p:spPr>
          <a:xfrm rot="21600000">
            <a:off x="1104900" y="1600200"/>
            <a:ext cx="10210800" cy="456507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2800" dirty="0"/>
              <a:t>Important modality in the management of glaucoma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MY" sz="2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2800" dirty="0"/>
              <a:t>Indications:</a:t>
            </a:r>
            <a:endParaRPr lang="en-MY" sz="2800" baseline="30000" dirty="0"/>
          </a:p>
          <a:p>
            <a:pPr marL="534988" indent="-352425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/>
              <a:t>As adjunct</a:t>
            </a:r>
          </a:p>
          <a:p>
            <a:pPr marL="534988" indent="-352425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/>
              <a:t>Failure of medical therapy</a:t>
            </a:r>
          </a:p>
          <a:p>
            <a:pPr marL="534988" indent="-352425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/>
              <a:t>As primary treatment </a:t>
            </a:r>
          </a:p>
          <a:p>
            <a:endParaRPr lang="en-MY" dirty="0"/>
          </a:p>
          <a:p>
            <a:endParaRPr lang="en-MY" dirty="0"/>
          </a:p>
          <a:p>
            <a:pPr>
              <a:buNone/>
            </a:pP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981374-B25F-44D5-B43F-47D74DA68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3</a:t>
            </a:fld>
            <a:endParaRPr lang="en-MY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9670D72-9E13-4704-ACB1-2C840C9DD7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8143" y="2370216"/>
            <a:ext cx="3265714" cy="2750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336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BE93-8BF9-4397-A736-455518B2A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Non-penetrating Glaucoma Surgery &amp; Minimally Invasive Glaucoma Surgery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D7F064-4AFF-47D7-A863-B8EDFCBEC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899" y="1529859"/>
            <a:ext cx="10406743" cy="460770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MY" sz="2800" dirty="0"/>
              <a:t>Deep sclerostomy &amp; </a:t>
            </a:r>
            <a:r>
              <a:rPr lang="en-MY" sz="2800" dirty="0" err="1"/>
              <a:t>viscocanalostomy</a:t>
            </a:r>
            <a:r>
              <a:rPr lang="en-MY" sz="2800" dirty="0"/>
              <a:t> are types of non-penetrating glaucoma surgery.</a:t>
            </a:r>
            <a:r>
              <a:rPr lang="en-MY" sz="2800" baseline="30000" dirty="0"/>
              <a:t>22</a:t>
            </a:r>
            <a:r>
              <a:rPr lang="en-MY" sz="2800" dirty="0"/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MY" sz="8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MY" sz="2800" dirty="0"/>
              <a:t>Limited evidence on </a:t>
            </a:r>
            <a:r>
              <a:rPr lang="en-MY" sz="2800" dirty="0" err="1"/>
              <a:t>viscocanalostomy</a:t>
            </a:r>
            <a:r>
              <a:rPr lang="en-MY" sz="2800" dirty="0"/>
              <a:t> or deep sclerostomy resulting in better IOP control compared with trabeculectomy.</a:t>
            </a:r>
            <a:r>
              <a:rPr lang="en-MY" sz="2800" baseline="30000" dirty="0"/>
              <a:t>86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MY" sz="8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MY" sz="2800" dirty="0"/>
              <a:t>It is not suitable for patients who need low target IOP. Its advantages over trabeculectomy include lower risk of post-operative hypotony &amp; bleb infection.</a:t>
            </a:r>
            <a:r>
              <a:rPr lang="en-MY" sz="2800" baseline="30000" dirty="0"/>
              <a:t>22</a:t>
            </a:r>
          </a:p>
          <a:p>
            <a:pPr marL="0" indent="0">
              <a:buNone/>
            </a:pPr>
            <a:r>
              <a:rPr lang="en-MY" sz="1400" dirty="0"/>
              <a:t>86. </a:t>
            </a:r>
            <a:r>
              <a:rPr lang="en-MY" sz="1400" dirty="0" err="1"/>
              <a:t>Eldaly</a:t>
            </a:r>
            <a:r>
              <a:rPr lang="en-MY" sz="1400" dirty="0"/>
              <a:t> MA, et al. Cochrane Database </a:t>
            </a:r>
            <a:r>
              <a:rPr lang="en-MY" sz="1400" dirty="0" err="1"/>
              <a:t>Syst</a:t>
            </a:r>
            <a:r>
              <a:rPr lang="en-MY" sz="1400" dirty="0"/>
              <a:t> Rev. 2014;(2):CD007059</a:t>
            </a:r>
          </a:p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706F08-A323-4813-8553-4F7D7A9C1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30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84152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7762B-9502-4F17-AFAB-33C4DC8AC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Take Home Message</a:t>
            </a:r>
            <a:endParaRPr lang="en-MY" sz="3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881F3E-67EB-4D5A-AD55-1B9C9E541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31</a:t>
            </a:fld>
            <a:endParaRPr lang="en-MY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91071C1-39FC-4CA5-84D7-5CC14ADA4A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4552" y="1416129"/>
            <a:ext cx="7882895" cy="26679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F14B4F3-08A1-46DB-A381-C4283CF07C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4552" y="4075505"/>
            <a:ext cx="7882895" cy="239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876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067C9-30DE-4760-B4C1-F16571A5B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THANK YOU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88003-5C94-4932-AB78-1083C95B4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32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9536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65DEA5-9798-4A9C-B7DC-B9A8F56A5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4</a:t>
            </a:fld>
            <a:endParaRPr lang="en-MY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C1D9F87-8A4F-45ED-8E51-F76C3591A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</p:spPr>
        <p:txBody>
          <a:bodyPr/>
          <a:lstStyle/>
          <a:p>
            <a:r>
              <a:rPr lang="en-MY" b="1" dirty="0"/>
              <a:t>Types of Laser Treatment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6C00EF-F082-4FA2-97B3-4489420F7C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4219" y="1624663"/>
            <a:ext cx="9162039" cy="4194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495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E8DD5-057B-492E-9F7B-AD4F5A2E6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Laser trabeculoplasty</a:t>
            </a: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5AD0C7-7578-4472-AE25-6F8F569D2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46738654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7A432-9CEB-4DD5-A5B4-887B1A0A3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Laser Trabeculoplasty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F48A5-208A-4A97-87BF-44A05EC53D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00" y="1567543"/>
            <a:ext cx="10228118" cy="4625440"/>
          </a:xfrm>
        </p:spPr>
        <p:txBody>
          <a:bodyPr>
            <a:normAutofit/>
          </a:bodyPr>
          <a:lstStyle/>
          <a:p>
            <a:r>
              <a:rPr lang="en-MY" sz="2800" dirty="0">
                <a:cs typeface="Arial" pitchFamily="34" charset="0"/>
              </a:rPr>
              <a:t>Two types of laser </a:t>
            </a:r>
            <a:r>
              <a:rPr lang="en-MY" sz="2800" dirty="0" err="1">
                <a:cs typeface="Arial" pitchFamily="34" charset="0"/>
              </a:rPr>
              <a:t>trabeculoplasty</a:t>
            </a:r>
            <a:r>
              <a:rPr lang="en-MY" sz="2800" dirty="0">
                <a:cs typeface="Arial" pitchFamily="34" charset="0"/>
              </a:rPr>
              <a:t>:</a:t>
            </a:r>
          </a:p>
          <a:p>
            <a:pPr marL="539750" lvl="1" indent="-360363">
              <a:buFont typeface="Wingdings" panose="05000000000000000000" pitchFamily="2" charset="2"/>
              <a:buChar char="Ø"/>
            </a:pPr>
            <a:r>
              <a:rPr lang="en-MY" sz="2400" dirty="0">
                <a:cs typeface="Arial" pitchFamily="34" charset="0"/>
              </a:rPr>
              <a:t>Argon laser trabeculoplasty (ALT)</a:t>
            </a:r>
          </a:p>
          <a:p>
            <a:pPr marL="539750" lvl="1" indent="-360363">
              <a:buFont typeface="Wingdings" panose="05000000000000000000" pitchFamily="2" charset="2"/>
              <a:buChar char="Ø"/>
            </a:pPr>
            <a:r>
              <a:rPr lang="en-MY" sz="2400" dirty="0">
                <a:cs typeface="Arial" pitchFamily="34" charset="0"/>
              </a:rPr>
              <a:t>Selective laser trabeculoplasty (SLT)</a:t>
            </a:r>
          </a:p>
          <a:p>
            <a:r>
              <a:rPr lang="en-MY" sz="2800" dirty="0">
                <a:cs typeface="Arial" pitchFamily="34" charset="0"/>
              </a:rPr>
              <a:t>In POAG &amp; OHT, initially mean IOP reduction of 20 -25% (6 - 9 mmHg) were noted in 80 - 85% of treated eyes.</a:t>
            </a:r>
            <a:r>
              <a:rPr lang="en-MY" sz="2800" baseline="30000" dirty="0"/>
              <a:t>65</a:t>
            </a:r>
            <a:endParaRPr lang="en-MY" sz="2800" dirty="0">
              <a:cs typeface="Arial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MY" sz="2800" dirty="0">
                <a:cs typeface="Arial" pitchFamily="34" charset="0"/>
              </a:rPr>
              <a:t>Meta-analysis of SLT - no significant difference in:</a:t>
            </a:r>
            <a:endParaRPr lang="en-MY" sz="2800" baseline="30000" dirty="0">
              <a:cs typeface="Arial" pitchFamily="34" charset="0"/>
            </a:endParaRPr>
          </a:p>
          <a:p>
            <a:pPr marL="534988" indent="-352425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>
                <a:cs typeface="Arial" pitchFamily="34" charset="0"/>
              </a:rPr>
              <a:t>IOP reduction &amp; adverse events compared with ALT</a:t>
            </a:r>
            <a:r>
              <a:rPr lang="en-MY" sz="2400" baseline="30000" dirty="0">
                <a:cs typeface="Arial" pitchFamily="34" charset="0"/>
              </a:rPr>
              <a:t>66</a:t>
            </a:r>
          </a:p>
          <a:p>
            <a:pPr marL="534988" indent="-352425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>
                <a:cs typeface="Arial" pitchFamily="34" charset="0"/>
              </a:rPr>
              <a:t>efficacy between SLT &amp; medications</a:t>
            </a:r>
            <a:r>
              <a:rPr lang="en-MY" sz="2400" baseline="30000" dirty="0">
                <a:cs typeface="Arial" pitchFamily="34" charset="0"/>
              </a:rPr>
              <a:t>67</a:t>
            </a:r>
          </a:p>
          <a:p>
            <a:pPr marL="182563" indent="0">
              <a:lnSpc>
                <a:spcPct val="110000"/>
              </a:lnSpc>
              <a:spcBef>
                <a:spcPts val="0"/>
              </a:spcBef>
              <a:buNone/>
            </a:pPr>
            <a:endParaRPr lang="en-MY" dirty="0">
              <a:latin typeface="Arial" pitchFamily="34" charset="0"/>
              <a:cs typeface="Arial" pitchFamily="34" charset="0"/>
            </a:endParaRPr>
          </a:p>
          <a:p>
            <a:pPr marL="182563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MY" sz="1300" dirty="0"/>
              <a:t>65. Katz LJ, et al. J Glaucoma. 2012;21(7):460-468</a:t>
            </a:r>
          </a:p>
          <a:p>
            <a:pPr marL="182563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MY" sz="1300" dirty="0"/>
              <a:t>66. Wang W, et al. </a:t>
            </a:r>
            <a:r>
              <a:rPr lang="en-MY" sz="1300" dirty="0" err="1"/>
              <a:t>PLoS</a:t>
            </a:r>
            <a:r>
              <a:rPr lang="en-MY" sz="1300" dirty="0"/>
              <a:t> One. 2013;8(12):e84270</a:t>
            </a:r>
          </a:p>
          <a:p>
            <a:pPr marL="182563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MY" sz="1300" dirty="0"/>
              <a:t>67. Wong MO, et al. </a:t>
            </a:r>
            <a:r>
              <a:rPr lang="en-MY" sz="1300" dirty="0" err="1"/>
              <a:t>Surv</a:t>
            </a:r>
            <a:r>
              <a:rPr lang="en-MY" sz="1300" dirty="0"/>
              <a:t> </a:t>
            </a:r>
            <a:r>
              <a:rPr lang="en-MY" sz="1300" dirty="0" err="1"/>
              <a:t>Ophthalmol</a:t>
            </a:r>
            <a:r>
              <a:rPr lang="en-MY" sz="1300" dirty="0"/>
              <a:t>. 2015;60(1):36-50</a:t>
            </a:r>
          </a:p>
          <a:p>
            <a:pPr marL="182563" indent="0">
              <a:lnSpc>
                <a:spcPct val="120000"/>
              </a:lnSpc>
              <a:spcBef>
                <a:spcPts val="0"/>
              </a:spcBef>
              <a:buNone/>
            </a:pPr>
            <a:endParaRPr lang="en-MY" sz="15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069CDF-FC39-467B-B343-A7B36044C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6</a:t>
            </a:fld>
            <a:endParaRPr lang="en-MY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E21F5A4-CE83-48BC-9774-737600682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007" y="792226"/>
            <a:ext cx="2616746" cy="1820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155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C9856-83FF-41BA-A4B3-00EF2CF27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Laser Trabeculoplasty</a:t>
            </a:r>
            <a:r>
              <a:rPr lang="en-MY" sz="2000" b="1" dirty="0"/>
              <a:t>-3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CA999E-DB0C-431A-960E-FC4D31C5D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3886" y="1632857"/>
            <a:ext cx="9982200" cy="4572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MY" sz="3000" dirty="0"/>
              <a:t>Indications for laser trabeculoplasty in open angle glaucoma are:•</a:t>
            </a:r>
            <a:r>
              <a:rPr lang="en-MY" sz="3000" baseline="30000" dirty="0"/>
              <a:t>64</a:t>
            </a:r>
            <a:r>
              <a:rPr lang="en-MY" sz="3000" dirty="0"/>
              <a:t>	</a:t>
            </a:r>
          </a:p>
          <a:p>
            <a:pPr marL="534988" indent="-352425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600" dirty="0"/>
              <a:t>adjunct to medical therapy</a:t>
            </a:r>
          </a:p>
          <a:p>
            <a:pPr marL="534988" indent="-352425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600" dirty="0"/>
              <a:t>primary treatment if appropriate</a:t>
            </a:r>
          </a:p>
          <a:p>
            <a:pPr marL="534988" indent="-352425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600" dirty="0"/>
              <a:t>intolerance of medical therapy</a:t>
            </a:r>
          </a:p>
          <a:p>
            <a:pPr marL="534988" indent="-352425">
              <a:buNone/>
            </a:pPr>
            <a:endParaRPr lang="en-MY" sz="2200" dirty="0"/>
          </a:p>
          <a:p>
            <a:r>
              <a:rPr lang="en-US" sz="3000" dirty="0"/>
              <a:t>Common complications of laser </a:t>
            </a:r>
            <a:r>
              <a:rPr lang="en-US" sz="3000" dirty="0" err="1"/>
              <a:t>trabeculoplasty</a:t>
            </a:r>
            <a:r>
              <a:rPr lang="en-US" sz="3000" dirty="0"/>
              <a:t> are:</a:t>
            </a:r>
            <a:r>
              <a:rPr lang="en-US" sz="3000" baseline="30000" dirty="0"/>
              <a:t>64</a:t>
            </a:r>
            <a:endParaRPr lang="en-US" sz="3000" baseline="30000" dirty="0">
              <a:solidFill>
                <a:srgbClr val="FF0000"/>
              </a:solidFill>
            </a:endParaRPr>
          </a:p>
          <a:p>
            <a:pPr marL="534988" indent="-352425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600" dirty="0"/>
              <a:t>IOP spike</a:t>
            </a:r>
          </a:p>
          <a:p>
            <a:pPr marL="534988" indent="-352425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600" dirty="0"/>
              <a:t>transient </a:t>
            </a:r>
            <a:r>
              <a:rPr lang="en-MY" sz="2600" dirty="0" err="1"/>
              <a:t>iritis</a:t>
            </a:r>
            <a:endParaRPr lang="en-MY" sz="2600" dirty="0"/>
          </a:p>
          <a:p>
            <a:pPr marL="534988" indent="-352425">
              <a:lnSpc>
                <a:spcPct val="120000"/>
              </a:lnSpc>
              <a:spcBef>
                <a:spcPts val="0"/>
              </a:spcBef>
              <a:buNone/>
            </a:pPr>
            <a:endParaRPr lang="en-MY" sz="2200" dirty="0"/>
          </a:p>
          <a:p>
            <a:pPr marL="534988" indent="-352425">
              <a:lnSpc>
                <a:spcPct val="120000"/>
              </a:lnSpc>
              <a:spcBef>
                <a:spcPts val="0"/>
              </a:spcBef>
              <a:buNone/>
            </a:pPr>
            <a:r>
              <a:rPr lang="en-MY" sz="1400" dirty="0"/>
              <a:t>64. Asian Pacific Glaucoma Society. Asia Pacific Glaucoma Guidelines (Third Edition). Amsterdam: </a:t>
            </a:r>
            <a:r>
              <a:rPr lang="en-MY" sz="1400" dirty="0" err="1"/>
              <a:t>Kugler</a:t>
            </a:r>
            <a:r>
              <a:rPr lang="en-MY" sz="1400" dirty="0"/>
              <a:t> Publications;    2016</a:t>
            </a:r>
          </a:p>
          <a:p>
            <a:pPr marL="534988" indent="-352425">
              <a:lnSpc>
                <a:spcPct val="120000"/>
              </a:lnSpc>
              <a:spcBef>
                <a:spcPts val="0"/>
              </a:spcBef>
              <a:buNone/>
            </a:pPr>
            <a:endParaRPr lang="en-MY" sz="3000" dirty="0"/>
          </a:p>
          <a:p>
            <a:pPr marL="534988" indent="-352425">
              <a:buNone/>
            </a:pPr>
            <a:endParaRPr lang="en-MY" sz="2400" dirty="0"/>
          </a:p>
          <a:p>
            <a:pPr marL="0" indent="0">
              <a:buNone/>
            </a:pP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DB08A4-F906-429D-AFC2-10B3AE389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7</a:t>
            </a:fld>
            <a:endParaRPr lang="en-MY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135E20E-FD8C-4992-B38A-AA365F4BBD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5" t="4809" r="14282" b="7617"/>
          <a:stretch/>
        </p:blipFill>
        <p:spPr bwMode="auto">
          <a:xfrm>
            <a:off x="8507657" y="2218301"/>
            <a:ext cx="2530457" cy="1722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9927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C0BC8-D337-4DA6-A1C5-D15829C1A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Laser Iridotomy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EAFCE9-05CB-4957-87F0-4FC65F533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5936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89387-BFBA-4AE1-A79A-E70301549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Laser Iridotomy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02E98-58B9-4CE8-8E8E-BA22EDDDB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sz="2800" dirty="0"/>
              <a:t>Relatively non-invasive procedure </a:t>
            </a:r>
          </a:p>
          <a:p>
            <a:r>
              <a:rPr lang="en-MY" sz="2800" dirty="0"/>
              <a:t>Effective in relieving pupillary block </a:t>
            </a:r>
          </a:p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EE73A8-D89E-4D72-BBB3-0C08183A3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pPr/>
              <a:t>9</a:t>
            </a:fld>
            <a:endParaRPr lang="en-MY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92C62830-E606-41AC-BEE1-F6C54BE915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020" y="2901044"/>
            <a:ext cx="2901623" cy="2774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1410D658-F22C-4E62-BA01-08A0AE3C89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3" t="10697" r="15004" b="24475"/>
          <a:stretch/>
        </p:blipFill>
        <p:spPr bwMode="auto">
          <a:xfrm>
            <a:off x="5511782" y="2928257"/>
            <a:ext cx="3445008" cy="2754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744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eme TM CPG_2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ustom 2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 Other choice" id="{714D81E6-A72B-4875-85D1-BCA37607F0ED}" vid="{84DEA034-E9C0-44E1-95F4-11A3A9B608F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Other choice</Template>
  <TotalTime>933</TotalTime>
  <Words>975</Words>
  <Application>Microsoft Office PowerPoint</Application>
  <PresentationFormat>Widescreen</PresentationFormat>
  <Paragraphs>181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Euphemia</vt:lpstr>
      <vt:lpstr>Plantagenet Cherokee</vt:lpstr>
      <vt:lpstr>Wingdings</vt:lpstr>
      <vt:lpstr>Theme TM CPG_2</vt:lpstr>
      <vt:lpstr>Training module CPG management of Glaucoma -  LASER &amp; SURGICAL Treatment</vt:lpstr>
      <vt:lpstr>Learning Objectives</vt:lpstr>
      <vt:lpstr>Laser Treatment</vt:lpstr>
      <vt:lpstr>Types of Laser Treatment</vt:lpstr>
      <vt:lpstr>Laser trabeculoplasty</vt:lpstr>
      <vt:lpstr>Laser Trabeculoplasty</vt:lpstr>
      <vt:lpstr>Laser Trabeculoplasty-3</vt:lpstr>
      <vt:lpstr>Laser Iridotomy</vt:lpstr>
      <vt:lpstr>Laser Iridotomy</vt:lpstr>
      <vt:lpstr>Laser Iridotomy-2</vt:lpstr>
      <vt:lpstr>Laser Iridotomy-3</vt:lpstr>
      <vt:lpstr>Argon Laser Peripheral Iridoplasty</vt:lpstr>
      <vt:lpstr>Argon Laser Peripheral Iridoplasty</vt:lpstr>
      <vt:lpstr>Argon Laser Peripheral Iridoplasty-2</vt:lpstr>
      <vt:lpstr>Cyclophotocoagulation</vt:lpstr>
      <vt:lpstr>Cyclophotocoagulation</vt:lpstr>
      <vt:lpstr>Cyclophotocoagulation-2</vt:lpstr>
      <vt:lpstr>SURGICAL TREATMENT</vt:lpstr>
      <vt:lpstr>Surgical Treatment</vt:lpstr>
      <vt:lpstr>Trabeculectomy</vt:lpstr>
      <vt:lpstr>Trabeculectomy</vt:lpstr>
      <vt:lpstr>LENS EXTRACTION</vt:lpstr>
      <vt:lpstr>Lens Extraction</vt:lpstr>
      <vt:lpstr>Combined trabeculectomy  &amp; lens extraction</vt:lpstr>
      <vt:lpstr>Combined Trabeculectomy &amp; Lens Extraction</vt:lpstr>
      <vt:lpstr>Combined Trabeculectomy &amp; Lens Extraction-2</vt:lpstr>
      <vt:lpstr>Glaucoma drainage devices</vt:lpstr>
      <vt:lpstr>Glaucoma Drainage Devices </vt:lpstr>
      <vt:lpstr>non-penetrating glaucoma surgery &amp; minimally invasive glaucoma surgery</vt:lpstr>
      <vt:lpstr>Non-penetrating Glaucoma Surgery &amp; Minimally Invasive Glaucoma Surgery</vt:lpstr>
      <vt:lpstr>Take Home Message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 2</dc:title>
  <dc:creator>ct kayt</dc:creator>
  <cp:lastModifiedBy>Dr. Mohd. Aminuddin</cp:lastModifiedBy>
  <cp:revision>85</cp:revision>
  <dcterms:created xsi:type="dcterms:W3CDTF">2018-02-04T14:27:11Z</dcterms:created>
  <dcterms:modified xsi:type="dcterms:W3CDTF">2018-06-01T03:48:22Z</dcterms:modified>
</cp:coreProperties>
</file>